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9" r:id="rId2"/>
    <p:sldId id="261" r:id="rId3"/>
    <p:sldId id="260" r:id="rId4"/>
    <p:sldId id="263" r:id="rId5"/>
    <p:sldId id="266" r:id="rId6"/>
    <p:sldId id="264" r:id="rId7"/>
    <p:sldId id="265" r:id="rId8"/>
    <p:sldId id="257" r:id="rId9"/>
    <p:sldId id="258" r:id="rId10"/>
    <p:sldId id="262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52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83480-5D90-41BF-BAC7-AD6296324DEE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6C1A3-A829-4870-960B-DE224BA22D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90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E756AB-D6E4-42CB-80B5-AF6426F55F6F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B81BCE-F5E3-4FED-960D-5953DD191843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56AB-D6E4-42CB-80B5-AF6426F55F6F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81BCE-F5E3-4FED-960D-5953DD191843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56AB-D6E4-42CB-80B5-AF6426F55F6F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81BCE-F5E3-4FED-960D-5953DD191843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56AB-D6E4-42CB-80B5-AF6426F55F6F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81BCE-F5E3-4FED-960D-5953DD19184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56AB-D6E4-42CB-80B5-AF6426F55F6F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81BCE-F5E3-4FED-960D-5953DD191843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56AB-D6E4-42CB-80B5-AF6426F55F6F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81BCE-F5E3-4FED-960D-5953DD19184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56AB-D6E4-42CB-80B5-AF6426F55F6F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81BCE-F5E3-4FED-960D-5953DD191843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56AB-D6E4-42CB-80B5-AF6426F55F6F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81BCE-F5E3-4FED-960D-5953DD191843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56AB-D6E4-42CB-80B5-AF6426F55F6F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81BCE-F5E3-4FED-960D-5953DD19184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56AB-D6E4-42CB-80B5-AF6426F55F6F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81BCE-F5E3-4FED-960D-5953DD19184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56AB-D6E4-42CB-80B5-AF6426F55F6F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81BCE-F5E3-4FED-960D-5953DD19184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BE756AB-D6E4-42CB-80B5-AF6426F55F6F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7B81BCE-F5E3-4FED-960D-5953DD19184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mportas.com.br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mportas.com.b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mportas.com.b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1628800"/>
            <a:ext cx="8842248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Inovação no mercado;</a:t>
            </a:r>
          </a:p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Material 100%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ECOLÓGICO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pt-BR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Não propaga chamas;</a:t>
            </a:r>
          </a:p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Isolamento termo acústico;</a:t>
            </a:r>
          </a:p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 melhor custo beneficio;</a:t>
            </a:r>
          </a:p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Variedade de peças e modelos convencionais e exclusivos;</a:t>
            </a:r>
          </a:p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Confeccionadas com materiais de alta durabilidade;</a:t>
            </a:r>
          </a:p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100%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Não Ferrosos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Garantia Exclusiva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pt-BR" dirty="0">
              <a:solidFill>
                <a:srgbClr val="CC99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840" y="620688"/>
            <a:ext cx="8728648" cy="824136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i="1" dirty="0">
                <a:solidFill>
                  <a:srgbClr val="65281B"/>
                </a:solidFill>
                <a:latin typeface="Swis721 BlkEx BT" pitchFamily="34" charset="0"/>
              </a:rPr>
              <a:t>M&amp;M </a:t>
            </a:r>
            <a:r>
              <a:rPr lang="pt-BR" b="1" i="1" dirty="0" smtClean="0">
                <a:solidFill>
                  <a:srgbClr val="65281B"/>
                </a:solidFill>
                <a:latin typeface="Swis721 BlkEx BT" pitchFamily="34" charset="0"/>
              </a:rPr>
              <a:t>Portas</a:t>
            </a:r>
            <a:r>
              <a:rPr lang="pt-BR" b="1" i="1" dirty="0">
                <a:solidFill>
                  <a:schemeClr val="bg2">
                    <a:lumMod val="25000"/>
                  </a:schemeClr>
                </a:solidFill>
                <a:latin typeface="Swis721 BlkEx BT" pitchFamily="34" charset="0"/>
              </a:rPr>
              <a:t> </a:t>
            </a:r>
            <a:r>
              <a:rPr lang="pt-BR" b="1" i="1" dirty="0" smtClean="0">
                <a:solidFill>
                  <a:schemeClr val="bg2">
                    <a:lumMod val="25000"/>
                  </a:schemeClr>
                </a:solidFill>
                <a:latin typeface="Swis721 BlkEx BT" pitchFamily="34" charset="0"/>
              </a:rPr>
              <a:t/>
            </a:r>
            <a:br>
              <a:rPr lang="pt-BR" b="1" i="1" dirty="0" smtClean="0">
                <a:solidFill>
                  <a:schemeClr val="bg2">
                    <a:lumMod val="25000"/>
                  </a:schemeClr>
                </a:solidFill>
                <a:latin typeface="Swis721 BlkEx BT" pitchFamily="34" charset="0"/>
              </a:rPr>
            </a:br>
            <a:r>
              <a:rPr lang="pt-BR" sz="2800" b="1" i="1" dirty="0" smtClean="0">
                <a:solidFill>
                  <a:schemeClr val="bg2">
                    <a:lumMod val="25000"/>
                  </a:schemeClr>
                </a:solidFill>
                <a:latin typeface="Swis721 BlkEx BT" pitchFamily="34" charset="0"/>
              </a:rPr>
              <a:t> </a:t>
            </a:r>
            <a:r>
              <a:rPr lang="pt-BR" sz="2800" b="1" i="1" dirty="0">
                <a:solidFill>
                  <a:schemeClr val="accent1">
                    <a:lumMod val="75000"/>
                  </a:schemeClr>
                </a:solidFill>
                <a:latin typeface="Swis721 BlkEx BT" pitchFamily="34" charset="0"/>
              </a:rPr>
              <a:t>I</a:t>
            </a:r>
            <a:r>
              <a:rPr lang="pt-BR" sz="2800" b="1" i="1" dirty="0" smtClean="0">
                <a:solidFill>
                  <a:schemeClr val="accent1">
                    <a:lumMod val="75000"/>
                  </a:schemeClr>
                </a:solidFill>
                <a:latin typeface="Swis721 BlkEx BT" pitchFamily="34" charset="0"/>
              </a:rPr>
              <a:t>novação</a:t>
            </a:r>
            <a:r>
              <a:rPr lang="pt-BR" sz="2800" b="1" i="1" dirty="0" smtClean="0">
                <a:solidFill>
                  <a:srgbClr val="002060"/>
                </a:solidFill>
                <a:latin typeface="Swis721 BlkEx BT" pitchFamily="34" charset="0"/>
              </a:rPr>
              <a:t> </a:t>
            </a:r>
            <a:r>
              <a:rPr lang="pt-BR" sz="2800" b="1" i="1" dirty="0" smtClean="0">
                <a:solidFill>
                  <a:schemeClr val="accent1">
                    <a:lumMod val="75000"/>
                  </a:schemeClr>
                </a:solidFill>
                <a:latin typeface="Swis721 BlkEx BT" pitchFamily="34" charset="0"/>
              </a:rPr>
              <a:t>e Qualidade</a:t>
            </a:r>
            <a:endParaRPr lang="pt-BR" sz="2800" dirty="0">
              <a:solidFill>
                <a:schemeClr val="accent1">
                  <a:lumMod val="75000"/>
                </a:schemeClr>
              </a:solidFill>
              <a:latin typeface="Swis721 BlkEx BT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431182" y="6015741"/>
            <a:ext cx="2712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Nova Granada – SP</a:t>
            </a:r>
          </a:p>
          <a:p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CNPJ: 18.878.704/0001-27</a:t>
            </a:r>
          </a:p>
          <a:p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Site: </a:t>
            </a:r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www.memportas.com.br</a:t>
            </a:r>
            <a:endParaRPr lang="pt-BR" sz="12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pt-BR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vendas@memportas.com.br</a:t>
            </a:r>
            <a:endParaRPr lang="pt-BR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Patente Requerida : 00226344 INPI – RJ;</a:t>
            </a:r>
          </a:p>
          <a:p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Testes executados e comprovados pelo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INMETRO</a:t>
            </a: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– SP 3119840403;</a:t>
            </a:r>
          </a:p>
          <a:p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Engenheiro Responsável: Marcelo Fagundes Gonçalves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CREA – SP </a:t>
            </a: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5069311332 – SP;</a:t>
            </a:r>
          </a:p>
          <a:p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Titulo de Produto 100% Ecológico .</a:t>
            </a:r>
            <a:endParaRPr lang="pt-BR" sz="2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34400" cy="1224136"/>
          </a:xfrm>
        </p:spPr>
        <p:txBody>
          <a:bodyPr>
            <a:normAutofit fontScale="90000"/>
          </a:bodyPr>
          <a:lstStyle/>
          <a:p>
            <a:r>
              <a:rPr lang="pt-BR" b="1" i="1" dirty="0">
                <a:solidFill>
                  <a:srgbClr val="65281B"/>
                </a:solidFill>
                <a:latin typeface="Swis721 BlkEx BT" pitchFamily="34" charset="0"/>
              </a:rPr>
              <a:t>M&amp;M Portas</a:t>
            </a:r>
            <a:r>
              <a:rPr lang="pt-BR" b="1" i="1" dirty="0">
                <a:solidFill>
                  <a:srgbClr val="ECE9C6">
                    <a:lumMod val="25000"/>
                  </a:srgbClr>
                </a:solidFill>
                <a:latin typeface="Swis721 BlkEx BT" pitchFamily="34" charset="0"/>
              </a:rPr>
              <a:t> </a:t>
            </a:r>
            <a:br>
              <a:rPr lang="pt-BR" b="1" i="1" dirty="0">
                <a:solidFill>
                  <a:srgbClr val="ECE9C6">
                    <a:lumMod val="25000"/>
                  </a:srgbClr>
                </a:solidFill>
                <a:latin typeface="Swis721 BlkEx BT" pitchFamily="34" charset="0"/>
              </a:rPr>
            </a:br>
            <a:r>
              <a:rPr lang="pt-BR" sz="2800" b="1" i="1" dirty="0">
                <a:solidFill>
                  <a:srgbClr val="ECE9C6">
                    <a:lumMod val="25000"/>
                  </a:srgbClr>
                </a:solidFill>
                <a:latin typeface="Swis721 BlkEx BT" pitchFamily="34" charset="0"/>
              </a:rPr>
              <a:t> </a:t>
            </a:r>
            <a:r>
              <a:rPr lang="pt-BR" sz="2800" b="1" i="1" dirty="0">
                <a:solidFill>
                  <a:srgbClr val="873624">
                    <a:lumMod val="75000"/>
                  </a:srgbClr>
                </a:solidFill>
                <a:latin typeface="Swis721 BlkEx BT" pitchFamily="34" charset="0"/>
              </a:rPr>
              <a:t>Inovação</a:t>
            </a:r>
            <a:r>
              <a:rPr lang="pt-BR" sz="2800" b="1" i="1" dirty="0">
                <a:solidFill>
                  <a:srgbClr val="002060"/>
                </a:solidFill>
                <a:latin typeface="Swis721 BlkEx BT" pitchFamily="34" charset="0"/>
              </a:rPr>
              <a:t> </a:t>
            </a:r>
            <a:r>
              <a:rPr lang="pt-BR" sz="2800" b="1" i="1" dirty="0">
                <a:solidFill>
                  <a:srgbClr val="873624">
                    <a:lumMod val="75000"/>
                  </a:srgbClr>
                </a:solidFill>
                <a:latin typeface="Swis721 BlkEx BT" pitchFamily="34" charset="0"/>
              </a:rPr>
              <a:t>e Qualidade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076056" y="551723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Nova Granada – SP</a:t>
            </a:r>
          </a:p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CNPJ: 18.878.704/0001-27</a:t>
            </a:r>
          </a:p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Site: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www.memportas.com.br</a:t>
            </a:r>
            <a:endParaRPr lang="pt-BR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E-mail: vendas@memportas.com.br</a:t>
            </a:r>
            <a:endParaRPr lang="pt-BR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940050"/>
              </p:ext>
            </p:extLst>
          </p:nvPr>
        </p:nvGraphicFramePr>
        <p:xfrm>
          <a:off x="251522" y="2666377"/>
          <a:ext cx="8640963" cy="3138887"/>
        </p:xfrm>
        <a:graphic>
          <a:graphicData uri="http://schemas.openxmlformats.org/drawingml/2006/table">
            <a:tbl>
              <a:tblPr/>
              <a:tblGrid>
                <a:gridCol w="1686041"/>
                <a:gridCol w="562014"/>
                <a:gridCol w="562014"/>
                <a:gridCol w="562014"/>
                <a:gridCol w="562014"/>
                <a:gridCol w="562014"/>
                <a:gridCol w="562014"/>
                <a:gridCol w="562014"/>
                <a:gridCol w="562014"/>
                <a:gridCol w="562014"/>
                <a:gridCol w="1896796"/>
              </a:tblGrid>
              <a:tr h="294718">
                <a:tc gridSpan="11"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Planilha de Dados do Material Utilizado Para a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Confecçõa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das portas " FIBRA DE VIDRO"</a:t>
                      </a:r>
                    </a:p>
                  </a:txBody>
                  <a:tcPr marL="8363" marR="8363" marT="8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4718">
                <a:tc gridSpan="11"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Testes de Acordo com as normas Abaixo citadas.</a:t>
                      </a:r>
                    </a:p>
                  </a:txBody>
                  <a:tcPr marL="8363" marR="8363" marT="8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4718">
                <a:tc gridSpan="11"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Responsavel Tecnico: Eng. Marcelo Fagundes Gonçalves</a:t>
                      </a:r>
                    </a:p>
                  </a:txBody>
                  <a:tcPr marL="8363" marR="8363" marT="8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0091">
                <a:tc gridSpan="10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Dureza</a:t>
                      </a:r>
                    </a:p>
                  </a:txBody>
                  <a:tcPr marL="8363" marR="8363" marT="8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ASTM D2583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091">
                <a:tc gridSpan="10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Intemperismo</a:t>
                      </a:r>
                    </a:p>
                  </a:txBody>
                  <a:tcPr marL="8363" marR="8363" marT="8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ASTM D2565 (ASTM G155-ciclo1)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91">
                <a:tc gridSpan="10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Teor de Fibras</a:t>
                      </a:r>
                    </a:p>
                  </a:txBody>
                  <a:tcPr marL="8363" marR="8363" marT="8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ASTM D5630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091">
                <a:tc gridSpan="10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Propagação de chama</a:t>
                      </a:r>
                    </a:p>
                  </a:txBody>
                  <a:tcPr marL="8363" marR="8363" marT="8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ASTM E84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91">
                <a:tc gridSpan="10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Integridade e resistência ao fogo em estruturas e construçõe</a:t>
                      </a:r>
                    </a:p>
                  </a:txBody>
                  <a:tcPr marL="8363" marR="8363" marT="8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ASTM E119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091">
                <a:tc gridSpan="10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Resistência ao impacto, carregamento, auto-extinguibilidade, emissão de fumaça e gases tóxicos e resistividade elétrica.</a:t>
                      </a:r>
                    </a:p>
                  </a:txBody>
                  <a:tcPr marL="8363" marR="8363" marT="8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IACS REC.73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9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Fumaça e toxicidade</a:t>
                      </a:r>
                    </a:p>
                  </a:txBody>
                  <a:tcPr marL="8363" marR="8363" marT="8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IMO RES. MSC.61(67)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4096">
                <a:tc gridSpan="10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Propriedades Estruturais e Resistência ao Fogo (nível 2 e 3)</a:t>
                      </a:r>
                    </a:p>
                  </a:txBody>
                  <a:tcPr marL="8363" marR="8363" marT="8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USCG PFM 2-98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115" y="260648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pt-BR" sz="4900" b="1" i="1" dirty="0">
                <a:solidFill>
                  <a:srgbClr val="65281B"/>
                </a:solidFill>
                <a:latin typeface="Swis721 BlkEx BT" pitchFamily="34" charset="0"/>
              </a:rPr>
              <a:t>M&amp;M Portas</a:t>
            </a:r>
            <a:r>
              <a:rPr lang="pt-BR" sz="4900" b="1" i="1" dirty="0">
                <a:solidFill>
                  <a:srgbClr val="ECE9C6">
                    <a:lumMod val="25000"/>
                  </a:srgbClr>
                </a:solidFill>
                <a:latin typeface="Swis721 BlkEx BT" pitchFamily="34" charset="0"/>
              </a:rPr>
              <a:t> </a:t>
            </a:r>
            <a:br>
              <a:rPr lang="pt-BR" sz="4900" b="1" i="1" dirty="0">
                <a:solidFill>
                  <a:srgbClr val="ECE9C6">
                    <a:lumMod val="25000"/>
                  </a:srgbClr>
                </a:solidFill>
                <a:latin typeface="Swis721 BlkEx BT" pitchFamily="34" charset="0"/>
              </a:rPr>
            </a:br>
            <a:r>
              <a:rPr lang="pt-BR" sz="2500" b="1" i="1" dirty="0">
                <a:solidFill>
                  <a:srgbClr val="ECE9C6">
                    <a:lumMod val="25000"/>
                  </a:srgbClr>
                </a:solidFill>
                <a:latin typeface="Swis721 BlkEx BT" pitchFamily="34" charset="0"/>
              </a:rPr>
              <a:t> </a:t>
            </a:r>
            <a:r>
              <a:rPr lang="pt-BR" sz="2500" b="1" i="1" dirty="0">
                <a:solidFill>
                  <a:srgbClr val="873624">
                    <a:lumMod val="75000"/>
                  </a:srgbClr>
                </a:solidFill>
                <a:latin typeface="Swis721 BlkEx BT" pitchFamily="34" charset="0"/>
              </a:rPr>
              <a:t>Inovação</a:t>
            </a:r>
            <a:r>
              <a:rPr lang="pt-BR" sz="2500" b="1" i="1" dirty="0">
                <a:solidFill>
                  <a:srgbClr val="002060"/>
                </a:solidFill>
                <a:latin typeface="Swis721 BlkEx BT" pitchFamily="34" charset="0"/>
              </a:rPr>
              <a:t> </a:t>
            </a:r>
            <a:r>
              <a:rPr lang="pt-BR" sz="2500" b="1" i="1" dirty="0">
                <a:solidFill>
                  <a:srgbClr val="873624">
                    <a:lumMod val="75000"/>
                  </a:srgbClr>
                </a:solidFill>
                <a:latin typeface="Swis721 BlkEx BT" pitchFamily="34" charset="0"/>
              </a:rPr>
              <a:t>e Qualidade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07787" y="2112375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Atendendo Todas  as Normas Vigentes Nacionais e Internacionais</a:t>
            </a:r>
            <a:r>
              <a:rPr lang="pt-B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pt-B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588224" y="6027003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Nova Granada – SP</a:t>
            </a:r>
          </a:p>
          <a:p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CNPJ: 18.878.704/0001-27</a:t>
            </a:r>
          </a:p>
          <a:p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Site: </a:t>
            </a:r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www.memportas.com.br</a:t>
            </a:r>
            <a:endParaRPr lang="pt-BR" sz="12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E-mail: vendas@memportas.com.br</a:t>
            </a:r>
            <a:endParaRPr lang="pt-BR" sz="12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9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 fontScale="90000"/>
          </a:bodyPr>
          <a:lstStyle/>
          <a:p>
            <a:r>
              <a:rPr lang="pt-BR" sz="4900" b="1" i="1" dirty="0">
                <a:solidFill>
                  <a:srgbClr val="65281B"/>
                </a:solidFill>
                <a:latin typeface="Swis721 BlkEx BT" pitchFamily="34" charset="0"/>
              </a:rPr>
              <a:t>M&amp;M Portas</a:t>
            </a:r>
            <a:r>
              <a:rPr lang="pt-BR" sz="4900" b="1" i="1" dirty="0">
                <a:solidFill>
                  <a:srgbClr val="ECE9C6">
                    <a:lumMod val="25000"/>
                  </a:srgbClr>
                </a:solidFill>
                <a:latin typeface="Swis721 BlkEx BT" pitchFamily="34" charset="0"/>
              </a:rPr>
              <a:t> </a:t>
            </a:r>
            <a:br>
              <a:rPr lang="pt-BR" sz="4900" b="1" i="1" dirty="0">
                <a:solidFill>
                  <a:srgbClr val="ECE9C6">
                    <a:lumMod val="25000"/>
                  </a:srgbClr>
                </a:solidFill>
                <a:latin typeface="Swis721 BlkEx BT" pitchFamily="34" charset="0"/>
              </a:rPr>
            </a:br>
            <a:r>
              <a:rPr lang="pt-BR" sz="2500" b="1" i="1" dirty="0">
                <a:solidFill>
                  <a:srgbClr val="ECE9C6">
                    <a:lumMod val="25000"/>
                  </a:srgbClr>
                </a:solidFill>
                <a:latin typeface="Swis721 BlkEx BT" pitchFamily="34" charset="0"/>
              </a:rPr>
              <a:t> </a:t>
            </a:r>
            <a:r>
              <a:rPr lang="pt-BR" sz="2500" b="1" i="1" dirty="0">
                <a:solidFill>
                  <a:srgbClr val="873624">
                    <a:lumMod val="75000"/>
                  </a:srgbClr>
                </a:solidFill>
                <a:latin typeface="Swis721 BlkEx BT" pitchFamily="34" charset="0"/>
              </a:rPr>
              <a:t>Inovação</a:t>
            </a:r>
            <a:r>
              <a:rPr lang="pt-BR" sz="2500" b="1" i="1" dirty="0">
                <a:solidFill>
                  <a:srgbClr val="002060"/>
                </a:solidFill>
                <a:latin typeface="Swis721 BlkEx BT" pitchFamily="34" charset="0"/>
              </a:rPr>
              <a:t> </a:t>
            </a:r>
            <a:r>
              <a:rPr lang="pt-BR" sz="2500" b="1" i="1" dirty="0">
                <a:solidFill>
                  <a:srgbClr val="873624">
                    <a:lumMod val="75000"/>
                  </a:srgbClr>
                </a:solidFill>
                <a:latin typeface="Swis721 BlkEx BT" pitchFamily="34" charset="0"/>
              </a:rPr>
              <a:t>e Qualidade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3810000" cy="304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446722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53051" y="5974181"/>
            <a:ext cx="813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Opções das mais arrojadas a modelos convencionais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pt-BR" b="1" i="1" dirty="0">
                <a:solidFill>
                  <a:srgbClr val="65281B"/>
                </a:solidFill>
                <a:latin typeface="Swis721 BlkEx BT" pitchFamily="34" charset="0"/>
              </a:rPr>
              <a:t>M&amp;M Portas</a:t>
            </a:r>
            <a:r>
              <a:rPr lang="pt-BR" b="1" i="1" dirty="0">
                <a:solidFill>
                  <a:srgbClr val="ECE9C6">
                    <a:lumMod val="25000"/>
                  </a:srgbClr>
                </a:solidFill>
                <a:latin typeface="Swis721 BlkEx BT" pitchFamily="34" charset="0"/>
              </a:rPr>
              <a:t> </a:t>
            </a:r>
            <a:br>
              <a:rPr lang="pt-BR" b="1" i="1" dirty="0">
                <a:solidFill>
                  <a:srgbClr val="ECE9C6">
                    <a:lumMod val="25000"/>
                  </a:srgbClr>
                </a:solidFill>
                <a:latin typeface="Swis721 BlkEx BT" pitchFamily="34" charset="0"/>
              </a:rPr>
            </a:br>
            <a:r>
              <a:rPr lang="pt-BR" sz="2800" b="1" i="1" dirty="0">
                <a:solidFill>
                  <a:srgbClr val="ECE9C6">
                    <a:lumMod val="25000"/>
                  </a:srgbClr>
                </a:solidFill>
                <a:latin typeface="Swis721 BlkEx BT" pitchFamily="34" charset="0"/>
              </a:rPr>
              <a:t> </a:t>
            </a:r>
            <a:r>
              <a:rPr lang="pt-BR" sz="2800" b="1" i="1" dirty="0">
                <a:solidFill>
                  <a:srgbClr val="873624">
                    <a:lumMod val="75000"/>
                  </a:srgbClr>
                </a:solidFill>
                <a:latin typeface="Swis721 BlkEx BT" pitchFamily="34" charset="0"/>
              </a:rPr>
              <a:t>Inovação</a:t>
            </a:r>
            <a:r>
              <a:rPr lang="pt-BR" sz="2800" b="1" i="1" dirty="0">
                <a:solidFill>
                  <a:srgbClr val="002060"/>
                </a:solidFill>
                <a:latin typeface="Swis721 BlkEx BT" pitchFamily="34" charset="0"/>
              </a:rPr>
              <a:t> </a:t>
            </a:r>
            <a:r>
              <a:rPr lang="pt-BR" sz="2800" b="1" i="1" dirty="0">
                <a:solidFill>
                  <a:srgbClr val="873624">
                    <a:lumMod val="75000"/>
                  </a:srgbClr>
                </a:solidFill>
                <a:latin typeface="Swis721 BlkEx BT" pitchFamily="34" charset="0"/>
              </a:rPr>
              <a:t>e Qualidade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9694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5688253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Modelos Articulados</a:t>
            </a:r>
            <a:endParaRPr lang="pt-BR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 de Batentes p/ portas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99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936104"/>
          </a:xfrm>
        </p:spPr>
        <p:txBody>
          <a:bodyPr>
            <a:normAutofit fontScale="90000"/>
          </a:bodyPr>
          <a:lstStyle/>
          <a:p>
            <a:r>
              <a:rPr lang="pt-BR" sz="4900" b="1" i="1" dirty="0">
                <a:solidFill>
                  <a:srgbClr val="65281B"/>
                </a:solidFill>
                <a:latin typeface="Swis721 BlkEx BT" pitchFamily="34" charset="0"/>
              </a:rPr>
              <a:t>M&amp;M Portas</a:t>
            </a:r>
            <a:r>
              <a:rPr lang="pt-BR" sz="4900" b="1" i="1" dirty="0">
                <a:solidFill>
                  <a:srgbClr val="ECE9C6">
                    <a:lumMod val="25000"/>
                  </a:srgbClr>
                </a:solidFill>
                <a:latin typeface="Swis721 BlkEx BT" pitchFamily="34" charset="0"/>
              </a:rPr>
              <a:t> </a:t>
            </a:r>
            <a:br>
              <a:rPr lang="pt-BR" sz="4900" b="1" i="1" dirty="0">
                <a:solidFill>
                  <a:srgbClr val="ECE9C6">
                    <a:lumMod val="25000"/>
                  </a:srgbClr>
                </a:solidFill>
                <a:latin typeface="Swis721 BlkEx BT" pitchFamily="34" charset="0"/>
              </a:rPr>
            </a:br>
            <a:r>
              <a:rPr lang="pt-BR" sz="2500" b="1" i="1" dirty="0">
                <a:solidFill>
                  <a:srgbClr val="ECE9C6">
                    <a:lumMod val="25000"/>
                  </a:srgbClr>
                </a:solidFill>
                <a:latin typeface="Swis721 BlkEx BT" pitchFamily="34" charset="0"/>
              </a:rPr>
              <a:t> </a:t>
            </a:r>
            <a:r>
              <a:rPr lang="pt-BR" sz="2500" b="1" i="1" dirty="0">
                <a:solidFill>
                  <a:srgbClr val="873624">
                    <a:lumMod val="75000"/>
                  </a:srgbClr>
                </a:solidFill>
                <a:latin typeface="Swis721 BlkEx BT" pitchFamily="34" charset="0"/>
              </a:rPr>
              <a:t>Inovação</a:t>
            </a:r>
            <a:r>
              <a:rPr lang="pt-BR" sz="2500" b="1" i="1" dirty="0">
                <a:solidFill>
                  <a:srgbClr val="002060"/>
                </a:solidFill>
                <a:latin typeface="Swis721 BlkEx BT" pitchFamily="34" charset="0"/>
              </a:rPr>
              <a:t> </a:t>
            </a:r>
            <a:r>
              <a:rPr lang="pt-BR" sz="2500" b="1" i="1" dirty="0">
                <a:solidFill>
                  <a:srgbClr val="873624">
                    <a:lumMod val="75000"/>
                  </a:srgbClr>
                </a:solidFill>
                <a:latin typeface="Swis721 BlkEx BT" pitchFamily="34" charset="0"/>
              </a:rPr>
              <a:t>e Qualidade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328448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24036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25608" y="5635987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Modelos de Correr em Trilhos</a:t>
            </a:r>
            <a:endParaRPr lang="pt-BR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16016" y="580526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Modelos Pivotantes</a:t>
            </a:r>
            <a:endParaRPr lang="pt-BR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1008112"/>
          </a:xfrm>
        </p:spPr>
        <p:txBody>
          <a:bodyPr>
            <a:normAutofit fontScale="90000"/>
          </a:bodyPr>
          <a:lstStyle/>
          <a:p>
            <a:r>
              <a:rPr lang="pt-BR" sz="4900" b="1" i="1" dirty="0">
                <a:solidFill>
                  <a:srgbClr val="65281B"/>
                </a:solidFill>
                <a:latin typeface="Swis721 BlkEx BT" pitchFamily="34" charset="0"/>
              </a:rPr>
              <a:t>M&amp;M Portas</a:t>
            </a:r>
            <a:r>
              <a:rPr lang="pt-BR" sz="4900" b="1" i="1" dirty="0">
                <a:solidFill>
                  <a:srgbClr val="ECE9C6">
                    <a:lumMod val="25000"/>
                  </a:srgbClr>
                </a:solidFill>
                <a:latin typeface="Swis721 BlkEx BT" pitchFamily="34" charset="0"/>
              </a:rPr>
              <a:t> </a:t>
            </a:r>
            <a:br>
              <a:rPr lang="pt-BR" sz="4900" b="1" i="1" dirty="0">
                <a:solidFill>
                  <a:srgbClr val="ECE9C6">
                    <a:lumMod val="25000"/>
                  </a:srgbClr>
                </a:solidFill>
                <a:latin typeface="Swis721 BlkEx BT" pitchFamily="34" charset="0"/>
              </a:rPr>
            </a:br>
            <a:r>
              <a:rPr lang="pt-BR" sz="2500" b="1" i="1" dirty="0">
                <a:solidFill>
                  <a:srgbClr val="ECE9C6">
                    <a:lumMod val="25000"/>
                  </a:srgbClr>
                </a:solidFill>
                <a:latin typeface="Swis721 BlkEx BT" pitchFamily="34" charset="0"/>
              </a:rPr>
              <a:t> </a:t>
            </a:r>
            <a:r>
              <a:rPr lang="pt-BR" sz="2500" b="1" i="1" dirty="0">
                <a:solidFill>
                  <a:srgbClr val="873624">
                    <a:lumMod val="75000"/>
                  </a:srgbClr>
                </a:solidFill>
                <a:latin typeface="Swis721 BlkEx BT" pitchFamily="34" charset="0"/>
              </a:rPr>
              <a:t>Inovação</a:t>
            </a:r>
            <a:r>
              <a:rPr lang="pt-BR" sz="2500" b="1" i="1" dirty="0">
                <a:solidFill>
                  <a:srgbClr val="002060"/>
                </a:solidFill>
                <a:latin typeface="Swis721 BlkEx BT" pitchFamily="34" charset="0"/>
              </a:rPr>
              <a:t> </a:t>
            </a:r>
            <a:r>
              <a:rPr lang="pt-BR" sz="2500" b="1" i="1" dirty="0">
                <a:solidFill>
                  <a:srgbClr val="873624">
                    <a:lumMod val="75000"/>
                  </a:srgbClr>
                </a:solidFill>
                <a:latin typeface="Swis721 BlkEx BT" pitchFamily="34" charset="0"/>
              </a:rPr>
              <a:t>e Qualidade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" y="2324877"/>
            <a:ext cx="2664296" cy="355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47" y="2348880"/>
            <a:ext cx="266429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42350"/>
            <a:ext cx="2232248" cy="377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7524" y="60165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Modelos Convencionais</a:t>
            </a:r>
            <a:endParaRPr lang="pt-BR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b="1" i="1" dirty="0">
                <a:solidFill>
                  <a:srgbClr val="65281B"/>
                </a:solidFill>
                <a:latin typeface="Swis721 BlkEx BT" pitchFamily="34" charset="0"/>
              </a:rPr>
              <a:t>M&amp;M Portas</a:t>
            </a:r>
            <a:r>
              <a:rPr lang="pt-BR" sz="4900" b="1" i="1" dirty="0">
                <a:solidFill>
                  <a:srgbClr val="ECE9C6">
                    <a:lumMod val="25000"/>
                  </a:srgbClr>
                </a:solidFill>
                <a:latin typeface="Swis721 BlkEx BT" pitchFamily="34" charset="0"/>
              </a:rPr>
              <a:t> </a:t>
            </a:r>
            <a:br>
              <a:rPr lang="pt-BR" sz="4900" b="1" i="1" dirty="0">
                <a:solidFill>
                  <a:srgbClr val="ECE9C6">
                    <a:lumMod val="25000"/>
                  </a:srgbClr>
                </a:solidFill>
                <a:latin typeface="Swis721 BlkEx BT" pitchFamily="34" charset="0"/>
              </a:rPr>
            </a:br>
            <a:r>
              <a:rPr lang="pt-BR" sz="2500" b="1" i="1" dirty="0">
                <a:solidFill>
                  <a:srgbClr val="ECE9C6">
                    <a:lumMod val="25000"/>
                  </a:srgbClr>
                </a:solidFill>
                <a:latin typeface="Swis721 BlkEx BT" pitchFamily="34" charset="0"/>
              </a:rPr>
              <a:t> </a:t>
            </a:r>
            <a:r>
              <a:rPr lang="pt-BR" sz="2500" b="1" i="1" dirty="0">
                <a:solidFill>
                  <a:srgbClr val="873624">
                    <a:lumMod val="75000"/>
                  </a:srgbClr>
                </a:solidFill>
                <a:latin typeface="Swis721 BlkEx BT" pitchFamily="34" charset="0"/>
              </a:rPr>
              <a:t>Inovação</a:t>
            </a:r>
            <a:r>
              <a:rPr lang="pt-BR" sz="2500" b="1" i="1" dirty="0">
                <a:solidFill>
                  <a:srgbClr val="002060"/>
                </a:solidFill>
                <a:latin typeface="Swis721 BlkEx BT" pitchFamily="34" charset="0"/>
              </a:rPr>
              <a:t> </a:t>
            </a:r>
            <a:r>
              <a:rPr lang="pt-BR" sz="2500" b="1" i="1" dirty="0">
                <a:solidFill>
                  <a:srgbClr val="873624">
                    <a:lumMod val="75000"/>
                  </a:srgbClr>
                </a:solidFill>
                <a:latin typeface="Swis721 BlkEx BT" pitchFamily="34" charset="0"/>
              </a:rPr>
              <a:t>e Qualidade</a:t>
            </a:r>
            <a:endParaRPr lang="pt-BR" sz="2000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Design moderno</a:t>
            </a:r>
            <a:endParaRPr lang="pt-BR" dirty="0"/>
          </a:p>
        </p:txBody>
      </p:sp>
      <p:pic>
        <p:nvPicPr>
          <p:cNvPr id="4" name="Espaço Reservado para Conteúdo 3" descr="https://encrypted-tbn3.gstatic.com/images?q=tbn:ANd9GcQ3jFoZlH28SXOEajEXL34u1vYQ0UC30MmvBPf7t6JVOwmBRAxj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420888"/>
            <a:ext cx="3600399" cy="34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Texto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Mudança em padrões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"/>
          </p:nvPr>
        </p:nvSpPr>
        <p:spPr>
          <a:xfrm>
            <a:off x="539552" y="6165304"/>
            <a:ext cx="8147249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haroni" pitchFamily="2" charset="-79"/>
              </a:rPr>
              <a:t> Linha </a:t>
            </a:r>
            <a:r>
              <a:rPr lang="pt-BR" sz="32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haroni" pitchFamily="2" charset="-79"/>
              </a:rPr>
              <a:t>Clear</a:t>
            </a:r>
            <a:endParaRPr lang="pt-BR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haroni" pitchFamily="2" charset="-79"/>
            </a:endParaRPr>
          </a:p>
        </p:txBody>
      </p:sp>
      <p:pic>
        <p:nvPicPr>
          <p:cNvPr id="5" name="Imagem 4" descr="https://encrypted-tbn2.gstatic.com/images?q=tbn:ANd9GcRoWim912vhGb5ysZpq5ElQMZfv_Ld7n_U0MHZ5gPyHxTmMLYJ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348880"/>
            <a:ext cx="360040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2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107504" y="2248347"/>
            <a:ext cx="8808879" cy="3877815"/>
          </a:xfrm>
        </p:spPr>
        <p:txBody>
          <a:bodyPr/>
          <a:lstStyle/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Autenticidade e simulação de materiais como: madeira, couro, gesso entre outros.</a:t>
            </a:r>
          </a:p>
          <a:p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b="1" i="1" dirty="0">
                <a:solidFill>
                  <a:srgbClr val="65281B"/>
                </a:solidFill>
                <a:latin typeface="Swis721 BlkEx BT" pitchFamily="34" charset="0"/>
              </a:rPr>
              <a:t>M&amp;M Portas</a:t>
            </a:r>
            <a:r>
              <a:rPr lang="pt-BR" sz="4900" b="1" i="1" dirty="0">
                <a:solidFill>
                  <a:srgbClr val="ECE9C6">
                    <a:lumMod val="25000"/>
                  </a:srgbClr>
                </a:solidFill>
                <a:latin typeface="Swis721 BlkEx BT" pitchFamily="34" charset="0"/>
              </a:rPr>
              <a:t> </a:t>
            </a:r>
            <a:br>
              <a:rPr lang="pt-BR" sz="4900" b="1" i="1" dirty="0">
                <a:solidFill>
                  <a:srgbClr val="ECE9C6">
                    <a:lumMod val="25000"/>
                  </a:srgbClr>
                </a:solidFill>
                <a:latin typeface="Swis721 BlkEx BT" pitchFamily="34" charset="0"/>
              </a:rPr>
            </a:br>
            <a:r>
              <a:rPr lang="pt-BR" sz="2500" b="1" i="1" dirty="0">
                <a:solidFill>
                  <a:srgbClr val="ECE9C6">
                    <a:lumMod val="25000"/>
                  </a:srgbClr>
                </a:solidFill>
                <a:latin typeface="Swis721 BlkEx BT" pitchFamily="34" charset="0"/>
              </a:rPr>
              <a:t> </a:t>
            </a:r>
            <a:r>
              <a:rPr lang="pt-BR" sz="2500" b="1" i="1" dirty="0">
                <a:solidFill>
                  <a:srgbClr val="873624">
                    <a:lumMod val="75000"/>
                  </a:srgbClr>
                </a:solidFill>
                <a:latin typeface="Swis721 BlkEx BT" pitchFamily="34" charset="0"/>
              </a:rPr>
              <a:t>Inovação</a:t>
            </a:r>
            <a:r>
              <a:rPr lang="pt-BR" sz="2500" b="1" i="1" dirty="0">
                <a:solidFill>
                  <a:srgbClr val="002060"/>
                </a:solidFill>
                <a:latin typeface="Swis721 BlkEx BT" pitchFamily="34" charset="0"/>
              </a:rPr>
              <a:t> </a:t>
            </a:r>
            <a:r>
              <a:rPr lang="pt-BR" sz="2500" b="1" i="1" dirty="0">
                <a:solidFill>
                  <a:srgbClr val="873624">
                    <a:lumMod val="75000"/>
                  </a:srgbClr>
                </a:solidFill>
                <a:latin typeface="Swis721 BlkEx BT" pitchFamily="34" charset="0"/>
              </a:rPr>
              <a:t>e Qualidade</a:t>
            </a:r>
            <a:endParaRPr lang="pt-BR" sz="2200" dirty="0"/>
          </a:p>
        </p:txBody>
      </p:sp>
      <p:pic>
        <p:nvPicPr>
          <p:cNvPr id="9" name="Imagem 8" descr="https://encrypted-tbn3.gstatic.com/images?q=tbn:ANd9GcRwF8SfXS6wrnHPzV2lLhCuzIHA-Ob-0dVxmwtUlWMz6RUPWRj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8999"/>
            <a:ext cx="2520280" cy="274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 descr="https://encrypted-tbn3.gstatic.com/images?q=tbn:ANd9GcTSPBEDfjN3MRP63fHod4Rqa-eJn3iAKixAA3ilplclfot-20lg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246200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 descr="https://encrypted-tbn3.gstatic.com/images?q=tbn:ANd9GcT74ZJqxBoTZJo0Y2H_vxKvek0ZEioiHDVfsVKsLIiR1qO1HFil_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257" y="3428999"/>
            <a:ext cx="2928126" cy="274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31640" y="6273225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Linha Exclusiva</a:t>
            </a:r>
            <a:endParaRPr lang="pt-BR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3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540</TotalTime>
  <Words>306</Words>
  <Application>Microsoft Office PowerPoint</Application>
  <PresentationFormat>Apresentação na tela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Capa Dura</vt:lpstr>
      <vt:lpstr>M&amp;M Portas   Inovação e Qualidade</vt:lpstr>
      <vt:lpstr>M&amp;M Portas   Inovação e Qualidade</vt:lpstr>
      <vt:lpstr>M&amp;M Portas   Inovação e Qualidade</vt:lpstr>
      <vt:lpstr>M&amp;M Portas   Inovação e Qualidade</vt:lpstr>
      <vt:lpstr>Linha de Batentes p/ portas </vt:lpstr>
      <vt:lpstr>M&amp;M Portas   Inovação e Qualidade</vt:lpstr>
      <vt:lpstr>M&amp;M Portas   Inovação e Qualidade</vt:lpstr>
      <vt:lpstr>M&amp;M Portas   Inovação e Qualidade</vt:lpstr>
      <vt:lpstr>M&amp;M Portas   Inovação e Qualidade</vt:lpstr>
      <vt:lpstr>M&amp;M Portas   Inovação e Qualidade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M&amp;M Portas Inovação e Qualidade</dc:title>
  <dc:creator>MARCELO</dc:creator>
  <cp:lastModifiedBy>MARCELO</cp:lastModifiedBy>
  <cp:revision>17</cp:revision>
  <dcterms:created xsi:type="dcterms:W3CDTF">2014-09-01T01:54:13Z</dcterms:created>
  <dcterms:modified xsi:type="dcterms:W3CDTF">2016-04-27T21:29:27Z</dcterms:modified>
</cp:coreProperties>
</file>